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sldIdLst>
    <p:sldId id="256" r:id="rId2"/>
    <p:sldId id="257" r:id="rId3"/>
    <p:sldId id="262" r:id="rId4"/>
    <p:sldId id="263" r:id="rId5"/>
    <p:sldId id="265" r:id="rId6"/>
    <p:sldId id="267" r:id="rId7"/>
    <p:sldId id="268" r:id="rId8"/>
    <p:sldId id="270" r:id="rId9"/>
    <p:sldId id="278" r:id="rId10"/>
    <p:sldId id="279" r:id="rId11"/>
    <p:sldId id="280" r:id="rId12"/>
    <p:sldId id="281" r:id="rId1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064"/>
    <a:srgbClr val="C33A1F"/>
    <a:srgbClr val="0000CC"/>
    <a:srgbClr val="9EFF29"/>
    <a:srgbClr val="FF2549"/>
    <a:srgbClr val="007033"/>
    <a:srgbClr val="003635"/>
    <a:srgbClr val="D6370C"/>
    <a:srgbClr val="1D3A00"/>
    <a:srgbClr val="FF85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4" y="-17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5/18/2023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85452" y="1968909"/>
            <a:ext cx="7005484" cy="1496963"/>
          </a:xfrm>
          <a:noFill/>
          <a:effectLst>
            <a:outerShdw blurRad="50800" dist="38100" dir="2700000" algn="tl" rotWithShape="0">
              <a:prstClr val="black">
                <a:alpha val="40000"/>
              </a:prstClr>
            </a:outerShdw>
          </a:effectLst>
        </p:spPr>
        <p:txBody>
          <a:bodyPr>
            <a:normAutofit/>
          </a:bodyPr>
          <a:lstStyle>
            <a:lvl1pPr algn="r">
              <a:defRPr sz="3600">
                <a:solidFill>
                  <a:srgbClr val="00206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1216742" y="3709220"/>
            <a:ext cx="7382308" cy="678426"/>
          </a:xfrm>
        </p:spPr>
        <p:txBody>
          <a:bodyPr>
            <a:normAutofit/>
          </a:bodyPr>
          <a:lstStyle>
            <a:lvl1pPr marL="0" indent="0" algn="r">
              <a:buNone/>
              <a:defRPr sz="2800" b="0" i="0">
                <a:solidFill>
                  <a:schemeClr val="accent5">
                    <a:lumMod val="20000"/>
                    <a:lumOff val="8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4573" y="290705"/>
            <a:ext cx="8259098" cy="763526"/>
          </a:xfrm>
        </p:spPr>
        <p:txBody>
          <a:bodyPr>
            <a:normAutofit/>
          </a:bodyPr>
          <a:lstStyle>
            <a:lvl1pPr algn="r">
              <a:defRPr sz="3600" baseline="0">
                <a:solidFill>
                  <a:schemeClr val="accent5">
                    <a:lumMod val="20000"/>
                    <a:lumOff val="8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63714" y="1334728"/>
            <a:ext cx="8246070" cy="3443747"/>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85289" y="318046"/>
            <a:ext cx="6827643" cy="725349"/>
          </a:xfrm>
        </p:spPr>
        <p:txBody>
          <a:bodyPr>
            <a:normAutofit/>
          </a:bodyPr>
          <a:lstStyle>
            <a:lvl1pPr algn="l">
              <a:defRPr sz="3600">
                <a:solidFill>
                  <a:schemeClr val="accent5">
                    <a:lumMod val="20000"/>
                    <a:lumOff val="8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1880419" y="1069258"/>
            <a:ext cx="6850625" cy="3619239"/>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0570" y="264272"/>
            <a:ext cx="8093365" cy="763525"/>
          </a:xfrm>
        </p:spPr>
        <p:txBody>
          <a:bodyPr>
            <a:normAutofit/>
          </a:bodyPr>
          <a:lstStyle>
            <a:lvl1pPr algn="r">
              <a:defRPr sz="3600" baseline="0">
                <a:solidFill>
                  <a:schemeClr val="accent5">
                    <a:lumMod val="20000"/>
                    <a:lumOff val="80000"/>
                  </a:schemeClr>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22131" y="1618649"/>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22131" y="2091046"/>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57252" y="1618649"/>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57252" y="2091046"/>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5/18/2023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5/18/2023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5/18/2023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5/18/2023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5/18/2023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5/18/2023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06333" y="1803400"/>
            <a:ext cx="5037666" cy="1794933"/>
          </a:xfrm>
        </p:spPr>
        <p:txBody>
          <a:bodyPr>
            <a:normAutofit fontScale="90000"/>
          </a:bodyPr>
          <a:lstStyle/>
          <a:p>
            <a:pPr algn="ctr"/>
            <a:r>
              <a:rPr kumimoji="0" lang="bg-BG" sz="3100" b="1" i="0" u="none" strike="noStrike" kern="1200" cap="none" spc="0" normalizeH="0" baseline="0" noProof="0" dirty="0">
                <a:ln>
                  <a:noFill/>
                </a:ln>
                <a:solidFill>
                  <a:prstClr val="black"/>
                </a:solidFill>
                <a:effectLst/>
                <a:uLnTx/>
                <a:uFillTx/>
                <a:latin typeface="Palatino Linotype" pitchFamily="18" charset="0"/>
                <a:ea typeface="+mj-ea"/>
                <a:cs typeface="+mj-cs"/>
              </a:rPr>
              <a:t>СПЕШНА МЕДИЦИНА</a:t>
            </a:r>
            <a:r>
              <a:rPr kumimoji="0" lang="en-US" sz="3100" b="1" i="0" u="none" strike="noStrike" kern="1200" cap="none" spc="0" normalizeH="0" baseline="0" noProof="0" dirty="0">
                <a:ln>
                  <a:noFill/>
                </a:ln>
                <a:solidFill>
                  <a:prstClr val="black"/>
                </a:solidFill>
                <a:effectLst/>
                <a:uLnTx/>
                <a:uFillTx/>
                <a:latin typeface="Palatino Linotype" pitchFamily="18" charset="0"/>
                <a:ea typeface="+mj-ea"/>
                <a:cs typeface="+mj-cs"/>
              </a:rPr>
              <a:t/>
            </a:r>
            <a:br>
              <a:rPr kumimoji="0" lang="en-US" sz="3100" b="1" i="0" u="none" strike="noStrike" kern="1200" cap="none" spc="0" normalizeH="0" baseline="0" noProof="0" dirty="0">
                <a:ln>
                  <a:noFill/>
                </a:ln>
                <a:solidFill>
                  <a:prstClr val="black"/>
                </a:solidFill>
                <a:effectLst/>
                <a:uLnTx/>
                <a:uFillTx/>
                <a:latin typeface="Palatino Linotype" pitchFamily="18" charset="0"/>
                <a:ea typeface="+mj-ea"/>
                <a:cs typeface="+mj-cs"/>
              </a:rPr>
            </a:br>
            <a:r>
              <a:rPr kumimoji="0" lang="bg-BG" sz="3100" b="1" i="0" u="none" strike="noStrike" kern="1200" cap="none" spc="0" normalizeH="0" baseline="0" noProof="0" dirty="0">
                <a:ln>
                  <a:noFill/>
                </a:ln>
                <a:solidFill>
                  <a:prstClr val="black"/>
                </a:solidFill>
                <a:effectLst/>
                <a:uLnTx/>
                <a:uFillTx/>
                <a:latin typeface="Palatino Linotype" pitchFamily="18" charset="0"/>
                <a:ea typeface="+mj-ea"/>
                <a:cs typeface="+mj-cs"/>
              </a:rPr>
              <a:t> В </a:t>
            </a:r>
            <a:r>
              <a:rPr lang="en-US" sz="3100" b="1" dirty="0">
                <a:solidFill>
                  <a:prstClr val="black"/>
                </a:solidFill>
                <a:latin typeface="Palatino Linotype" pitchFamily="18" charset="0"/>
              </a:rPr>
              <a:t/>
            </a:r>
            <a:br>
              <a:rPr lang="en-US" sz="3100" b="1" dirty="0">
                <a:solidFill>
                  <a:prstClr val="black"/>
                </a:solidFill>
                <a:latin typeface="Palatino Linotype" pitchFamily="18" charset="0"/>
              </a:rPr>
            </a:br>
            <a:r>
              <a:rPr kumimoji="0" lang="bg-BG" sz="3100" b="1" i="0" u="none" strike="noStrike" kern="1200" cap="none" spc="0" normalizeH="0" baseline="0" noProof="0" dirty="0">
                <a:ln>
                  <a:noFill/>
                </a:ln>
                <a:solidFill>
                  <a:prstClr val="black"/>
                </a:solidFill>
                <a:effectLst/>
                <a:uLnTx/>
                <a:uFillTx/>
                <a:latin typeface="Palatino Linotype" pitchFamily="18" charset="0"/>
                <a:ea typeface="+mj-ea"/>
                <a:cs typeface="+mj-cs"/>
              </a:rPr>
              <a:t>РЕПУБЛИКА БЪЛГАРИЯ – </a:t>
            </a:r>
            <a:r>
              <a:rPr kumimoji="0" lang="en-US" sz="3100" b="1" i="0" u="none" strike="noStrike" kern="1200" cap="none" spc="0" normalizeH="0" baseline="0" noProof="0" dirty="0">
                <a:ln>
                  <a:noFill/>
                </a:ln>
                <a:solidFill>
                  <a:prstClr val="black"/>
                </a:solidFill>
                <a:effectLst/>
                <a:uLnTx/>
                <a:uFillTx/>
                <a:latin typeface="Palatino Linotype" pitchFamily="18" charset="0"/>
                <a:ea typeface="+mj-ea"/>
                <a:cs typeface="+mj-cs"/>
              </a:rPr>
              <a:t/>
            </a:r>
            <a:br>
              <a:rPr kumimoji="0" lang="en-US" sz="3100" b="1" i="0" u="none" strike="noStrike" kern="1200" cap="none" spc="0" normalizeH="0" baseline="0" noProof="0" dirty="0">
                <a:ln>
                  <a:noFill/>
                </a:ln>
                <a:solidFill>
                  <a:prstClr val="black"/>
                </a:solidFill>
                <a:effectLst/>
                <a:uLnTx/>
                <a:uFillTx/>
                <a:latin typeface="Palatino Linotype" pitchFamily="18" charset="0"/>
                <a:ea typeface="+mj-ea"/>
                <a:cs typeface="+mj-cs"/>
              </a:rPr>
            </a:br>
            <a:r>
              <a:rPr kumimoji="0" lang="bg-BG" sz="2700" b="1" i="0" u="none" strike="noStrike" kern="1200" cap="none" spc="0" normalizeH="0" baseline="0" noProof="0" dirty="0">
                <a:ln>
                  <a:noFill/>
                </a:ln>
                <a:solidFill>
                  <a:prstClr val="black"/>
                </a:solidFill>
                <a:effectLst/>
                <a:uLnTx/>
                <a:uFillTx/>
                <a:latin typeface="Palatino Linotype" pitchFamily="18" charset="0"/>
                <a:ea typeface="+mj-ea"/>
                <a:cs typeface="+mj-cs"/>
              </a:rPr>
              <a:t>СЪСТОЯНИЕ, ФИНАНСИРАНЕ</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70700" y="4092249"/>
            <a:ext cx="6950307" cy="406004"/>
          </a:xfrm>
        </p:spPr>
        <p:txBody>
          <a:bodyPr>
            <a:normAutofit fontScale="85000" lnSpcReduction="20000"/>
          </a:bodyPr>
          <a:lstStyle/>
          <a:p>
            <a:r>
              <a:rPr lang="bg-BG" dirty="0">
                <a:latin typeface="Palatino Linotype" panose="02040502050505030304" pitchFamily="18" charset="0"/>
              </a:rPr>
              <a:t>д-р Д</a:t>
            </a:r>
            <a:r>
              <a:rPr lang="bg-BG" dirty="0" smtClean="0">
                <a:latin typeface="Palatino Linotype" panose="02040502050505030304" pitchFamily="18" charset="0"/>
              </a:rPr>
              <a:t>.</a:t>
            </a:r>
            <a:r>
              <a:rPr lang="en-US" dirty="0" smtClean="0">
                <a:latin typeface="Palatino Linotype" panose="02040502050505030304" pitchFamily="18" charset="0"/>
              </a:rPr>
              <a:t> </a:t>
            </a:r>
            <a:r>
              <a:rPr lang="bg-BG" dirty="0" smtClean="0">
                <a:latin typeface="Palatino Linotype" panose="02040502050505030304" pitchFamily="18" charset="0"/>
              </a:rPr>
              <a:t>Димитрова</a:t>
            </a:r>
            <a:endParaRPr lang="en-US" dirty="0">
              <a:latin typeface="Palatino Linotype" panose="02040502050505030304" pitchFamily="18" charset="0"/>
            </a:endParaRPr>
          </a:p>
        </p:txBody>
      </p:sp>
      <p:pic>
        <p:nvPicPr>
          <p:cNvPr id="4" name="Picture 1">
            <a:extLst>
              <a:ext uri="{FF2B5EF4-FFF2-40B4-BE49-F238E27FC236}">
                <a16:creationId xmlns:a16="http://schemas.microsoft.com/office/drawing/2014/main" id="{8379F16B-4142-440B-9F68-36581FD960B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948" y="113400"/>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EDFD323-AD23-4A67-BBEA-277F73D660F4}"/>
              </a:ext>
            </a:extLst>
          </p:cNvPr>
          <p:cNvSpPr txBox="1"/>
          <p:nvPr/>
        </p:nvSpPr>
        <p:spPr>
          <a:xfrm>
            <a:off x="4004732" y="786264"/>
            <a:ext cx="5139268" cy="523220"/>
          </a:xfrm>
          <a:prstGeom prst="rect">
            <a:avLst/>
          </a:prstGeom>
          <a:noFill/>
        </p:spPr>
        <p:txBody>
          <a:bodyPr wrap="square">
            <a:spAutoFit/>
          </a:bodyPr>
          <a:lstStyle/>
          <a:p>
            <a:pPr algn="ctr"/>
            <a:r>
              <a:rPr lang="ru-RU" b="1" dirty="0"/>
              <a:t> </a:t>
            </a:r>
            <a:r>
              <a:rPr lang="en-US" sz="1000" b="1" dirty="0">
                <a:solidFill>
                  <a:schemeClr val="bg1">
                    <a:lumMod val="95000"/>
                  </a:schemeClr>
                </a:solidFill>
              </a:rPr>
              <a:t>” </a:t>
            </a:r>
            <a:r>
              <a:rPr lang="ru-RU" sz="1000" b="1" dirty="0">
                <a:solidFill>
                  <a:schemeClr val="bg1">
                    <a:lumMod val="95000"/>
                  </a:schemeClr>
                </a:solidFill>
              </a:rPr>
              <a:t>УНИВЕРСИТЕТСКА МНОГОПРОФИЛНА БОЛНИЦА ЗА АКТИВНО ЛЕЧЕНИЕ И СПЕШНА МЕДИЦИНА Н.И.ПИРОГОВ</a:t>
            </a:r>
            <a:r>
              <a:rPr lang="en-US" sz="1000" b="1" dirty="0">
                <a:solidFill>
                  <a:schemeClr val="bg1">
                    <a:lumMod val="95000"/>
                  </a:schemeClr>
                </a:solidFill>
              </a:rPr>
              <a:t>”</a:t>
            </a:r>
            <a:r>
              <a:rPr lang="ru-RU" sz="1000" b="1" dirty="0">
                <a:solidFill>
                  <a:schemeClr val="bg1">
                    <a:lumMod val="95000"/>
                  </a:schemeClr>
                </a:solidFill>
              </a:rPr>
              <a:t> ЕАД</a:t>
            </a:r>
            <a:r>
              <a:rPr lang="en-US" sz="1000" b="1" dirty="0">
                <a:solidFill>
                  <a:schemeClr val="bg1">
                    <a:lumMod val="95000"/>
                  </a:schemeClr>
                </a:solidFill>
              </a:rPr>
              <a:t> </a:t>
            </a:r>
            <a:r>
              <a:rPr lang="ru-RU" sz="1000" b="1" dirty="0">
                <a:solidFill>
                  <a:schemeClr val="bg1">
                    <a:lumMod val="95000"/>
                  </a:schemeClr>
                </a:solidFill>
              </a:rPr>
              <a:t> </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73ADB4B0-F563-416E-B260-17EA640AF999}"/>
              </a:ext>
            </a:extLst>
          </p:cNvPr>
          <p:cNvSpPr>
            <a:spLocks noGrp="1"/>
          </p:cNvSpPr>
          <p:nvPr>
            <p:ph idx="1"/>
          </p:nvPr>
        </p:nvSpPr>
        <p:spPr>
          <a:xfrm>
            <a:off x="448966" y="1350110"/>
            <a:ext cx="8246070" cy="3512213"/>
          </a:xfrm>
        </p:spPr>
        <p:txBody>
          <a:bodyPr/>
          <a:lstStyle/>
          <a:p>
            <a:pPr marL="0" indent="0" algn="just">
              <a:buNone/>
            </a:pPr>
            <a:r>
              <a:rPr lang="bg-BG" sz="2800" b="1" dirty="0">
                <a:solidFill>
                  <a:schemeClr val="tx1"/>
                </a:solidFill>
                <a:latin typeface="Palatino Linotype" panose="02040502050505030304" pitchFamily="18" charset="0"/>
                <a:ea typeface="+mj-ea"/>
                <a:cs typeface="Times New Roman" panose="02020603050405020304" pitchFamily="18" charset="0"/>
              </a:rPr>
              <a:t>Териториалното и функционално разполагане на структурите призвани да осъществяват </a:t>
            </a:r>
            <a:r>
              <a:rPr lang="en-US" sz="2800" b="1" dirty="0">
                <a:solidFill>
                  <a:schemeClr val="tx1"/>
                </a:solidFill>
                <a:latin typeface="Palatino Linotype" panose="02040502050505030304" pitchFamily="18" charset="0"/>
                <a:ea typeface="+mj-ea"/>
                <a:cs typeface="Times New Roman" panose="02020603050405020304" pitchFamily="18" charset="0"/>
              </a:rPr>
              <a:t>“</a:t>
            </a:r>
            <a:r>
              <a:rPr lang="bg-BG" sz="2800" b="1" dirty="0">
                <a:solidFill>
                  <a:schemeClr val="tx1"/>
                </a:solidFill>
                <a:latin typeface="Palatino Linotype" panose="02040502050505030304" pitchFamily="18" charset="0"/>
                <a:ea typeface="+mj-ea"/>
                <a:cs typeface="Times New Roman" panose="02020603050405020304" pitchFamily="18" charset="0"/>
              </a:rPr>
              <a:t>спешна медицина</a:t>
            </a:r>
            <a:r>
              <a:rPr lang="en-US" sz="2800" b="1" dirty="0">
                <a:solidFill>
                  <a:schemeClr val="tx1"/>
                </a:solidFill>
                <a:latin typeface="Palatino Linotype" panose="02040502050505030304" pitchFamily="18" charset="0"/>
                <a:ea typeface="+mj-ea"/>
                <a:cs typeface="Times New Roman" panose="02020603050405020304" pitchFamily="18" charset="0"/>
              </a:rPr>
              <a:t>”</a:t>
            </a:r>
            <a:r>
              <a:rPr lang="bg-BG" sz="2800" b="1" dirty="0">
                <a:solidFill>
                  <a:schemeClr val="tx1"/>
                </a:solidFill>
                <a:latin typeface="Palatino Linotype" panose="02040502050505030304" pitchFamily="18" charset="0"/>
                <a:ea typeface="+mj-ea"/>
                <a:cs typeface="Times New Roman" panose="02020603050405020304" pitchFamily="18" charset="0"/>
              </a:rPr>
              <a:t> в Република България, не може да бъде разглеждано по друг начин, освен като неразделна част от системата на здравеопазване, с оглед нейното качество, медицинска и финансова  ефективност</a:t>
            </a:r>
            <a:r>
              <a:rPr lang="bg-BG" sz="2800" dirty="0">
                <a:latin typeface="Palatino Linotype" panose="02040502050505030304" pitchFamily="18" charset="0"/>
                <a:cs typeface="Times New Roman" panose="02020603050405020304" pitchFamily="18" charset="0"/>
              </a:rPr>
              <a:t>. </a:t>
            </a:r>
            <a:endParaRPr lang="en-US" sz="2800" dirty="0">
              <a:latin typeface="Palatino Linotype" panose="02040502050505030304" pitchFamily="18" charset="0"/>
              <a:cs typeface="Times New Roman" panose="02020603050405020304" pitchFamily="18" charset="0"/>
            </a:endParaRPr>
          </a:p>
          <a:p>
            <a:pPr marL="0" indent="0">
              <a:buNone/>
            </a:pPr>
            <a:endParaRPr lang="bg-BG"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5">
            <a:extLst>
              <a:ext uri="{FF2B5EF4-FFF2-40B4-BE49-F238E27FC236}">
                <a16:creationId xmlns:a16="http://schemas.microsoft.com/office/drawing/2014/main" id="{827F3606-0665-4D74-9082-49CB8A1ED624}"/>
              </a:ext>
            </a:extLst>
          </p:cNvPr>
          <p:cNvSpPr txBox="1">
            <a:spLocks/>
          </p:cNvSpPr>
          <p:nvPr/>
        </p:nvSpPr>
        <p:spPr>
          <a:xfrm>
            <a:off x="536879" y="1350110"/>
            <a:ext cx="8164810" cy="3512215"/>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bg-BG" sz="2400">
                <a:latin typeface="Times New Roman" panose="02020603050405020304" pitchFamily="18" charset="0"/>
                <a:ea typeface="+mj-ea"/>
                <a:cs typeface="Times New Roman" panose="02020603050405020304" pitchFamily="18" charset="0"/>
              </a:rPr>
              <a:t>Необходимост да се осигури непрекъснатост на лечебно-диагностичния процес, през цялото време и по целия път на спешния пациент, от момента на инцидента и влизане в системата (вход при нужда от спешна медицинска помощ, досег до структура за спешна медицинска помощ или търсене на системата), до прекратяване на процеса по диагностика/лечение и излизане на пациента от системата. Това изисква движение на спешния пациент в една функционална сфера, обхващаща в едно цяло доболничната и болнична спешна медицинска помощ (СМП) със съответната структура, комуникации, лечебен процес и транспорт – спешният пациент е такъв от досега със системата до изхода от нея.</a:t>
            </a:r>
            <a:endParaRPr lang="en-US" sz="2400">
              <a:latin typeface="Times New Roman" panose="02020603050405020304" pitchFamily="18" charset="0"/>
              <a:ea typeface="+mj-ea"/>
              <a:cs typeface="Times New Roman" panose="02020603050405020304" pitchFamily="18" charset="0"/>
            </a:endParaRPr>
          </a:p>
          <a:p>
            <a:endParaRPr lang="en-US" dirty="0"/>
          </a:p>
        </p:txBody>
      </p:sp>
    </p:spTree>
    <p:extLst>
      <p:ext uri="{BB962C8B-B14F-4D97-AF65-F5344CB8AC3E}">
        <p14:creationId xmlns:p14="http://schemas.microsoft.com/office/powerpoint/2010/main" val="1665172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5">
            <a:extLst>
              <a:ext uri="{FF2B5EF4-FFF2-40B4-BE49-F238E27FC236}">
                <a16:creationId xmlns:a16="http://schemas.microsoft.com/office/drawing/2014/main" id="{93256AFE-6CFE-48CC-93E7-E40213F9697F}"/>
              </a:ext>
            </a:extLst>
          </p:cNvPr>
          <p:cNvSpPr txBox="1">
            <a:spLocks/>
          </p:cNvSpPr>
          <p:nvPr/>
        </p:nvSpPr>
        <p:spPr>
          <a:xfrm>
            <a:off x="296260" y="1502815"/>
            <a:ext cx="8317515" cy="3359510"/>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US" sz="2400">
                <a:latin typeface="Palatino Linotype" panose="02040502050505030304" pitchFamily="18" charset="0"/>
                <a:cs typeface="Times New Roman" panose="02020603050405020304" pitchFamily="18" charset="0"/>
              </a:rPr>
              <a:t>Финансирането на болничната спешна медицинска помощ е от приходите на лечебното заведение, като малка част от разходите се покриват от държавата по </a:t>
            </a:r>
            <a:r>
              <a:rPr lang="bg-BG" sz="2400">
                <a:latin typeface="Palatino Linotype" panose="02040502050505030304" pitchFamily="18" charset="0"/>
                <a:cs typeface="Times New Roman" panose="02020603050405020304" pitchFamily="18" charset="0"/>
              </a:rPr>
              <a:t>Наредба № 3 от 2019 г. за медицинските дейности извън обхвата на задължителното здравно осигуряване, за които Министерството на здравеопазването субсидира лечебни заведения</a:t>
            </a:r>
            <a:r>
              <a:rPr lang="en-US" sz="2400">
                <a:latin typeface="Palatino Linotype" panose="02040502050505030304" pitchFamily="18" charset="0"/>
                <a:cs typeface="Times New Roman" panose="02020603050405020304" pitchFamily="18" charset="0"/>
              </a:rPr>
              <a:t>. Това поставя в неблагоприятно положение лечебните заведения, които получават частично покритие на разходите само за обслужени в Спешните отделения пациенти, но без показания за хоспитализация</a:t>
            </a:r>
            <a:r>
              <a:rPr lang="bg-BG" sz="2400">
                <a:latin typeface="Palatino Linotype" panose="02040502050505030304" pitchFamily="18" charset="0"/>
                <a:cs typeface="Times New Roman" panose="02020603050405020304" pitchFamily="18" charset="0"/>
              </a:rPr>
              <a:t>.</a:t>
            </a:r>
            <a:r>
              <a:rPr lang="en-US" sz="2400">
                <a:latin typeface="Palatino Linotype" panose="02040502050505030304" pitchFamily="18" charset="0"/>
                <a:cs typeface="Times New Roman" panose="02020603050405020304" pitchFamily="18" charset="0"/>
              </a:rPr>
              <a:t> Ползвайки данните на статистиката, че около 1,5 милиона от българското население /или 20%/ е с нарушени здравноосигурителни права, то за тези 20% от спешните пациенти липсва покритие на разходите за болничното им лечение и остава за сметка на </a:t>
            </a:r>
            <a:r>
              <a:rPr lang="bg-BG" sz="2400">
                <a:latin typeface="Palatino Linotype" panose="02040502050505030304" pitchFamily="18" charset="0"/>
                <a:cs typeface="Times New Roman" panose="02020603050405020304" pitchFamily="18" charset="0"/>
              </a:rPr>
              <a:t>лечебните заведения.</a:t>
            </a:r>
            <a:endParaRPr lang="bg-BG" dirty="0">
              <a:latin typeface="Palatino Linotype" panose="02040502050505030304" pitchFamily="18" charset="0"/>
            </a:endParaRPr>
          </a:p>
        </p:txBody>
      </p:sp>
    </p:spTree>
    <p:extLst>
      <p:ext uri="{BB962C8B-B14F-4D97-AF65-F5344CB8AC3E}">
        <p14:creationId xmlns:p14="http://schemas.microsoft.com/office/powerpoint/2010/main" val="2778688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F02B18D3-9127-4C73-9BEE-0A0B59CBCC95}"/>
              </a:ext>
            </a:extLst>
          </p:cNvPr>
          <p:cNvSpPr>
            <a:spLocks noGrp="1"/>
          </p:cNvSpPr>
          <p:nvPr>
            <p:ph idx="1"/>
          </p:nvPr>
        </p:nvSpPr>
        <p:spPr>
          <a:xfrm>
            <a:off x="448966" y="1350110"/>
            <a:ext cx="8246070" cy="3664920"/>
          </a:xfrm>
        </p:spPr>
        <p:txBody>
          <a:bodyPr>
            <a:normAutofit fontScale="70000" lnSpcReduction="20000"/>
          </a:bodyPr>
          <a:lstStyle/>
          <a:p>
            <a:pPr marL="0" indent="0" algn="just">
              <a:buNone/>
            </a:pPr>
            <a:r>
              <a:rPr lang="bg-BG" sz="2800" dirty="0">
                <a:latin typeface="Palatino Linotype" panose="02040502050505030304" pitchFamily="18" charset="0"/>
                <a:cs typeface="Times New Roman" panose="02020603050405020304" pitchFamily="18" charset="0"/>
              </a:rPr>
              <a:t>Средствата за оказване на спешна медицинска помощ за пациенти със спешни състояния, преминали през спешното отделение следва да бъдат на база вложени средства основаващи се на реалните разходи на лечебното заведение, в които са включени преглед, консултации, изследвания и др., които пациенти не са хоспитализирани в същото лечебно заведение.</a:t>
            </a:r>
            <a:endParaRPr lang="en-US" sz="2800" dirty="0">
              <a:latin typeface="Palatino Linotype" panose="02040502050505030304" pitchFamily="18" charset="0"/>
              <a:cs typeface="Times New Roman" panose="02020603050405020304" pitchFamily="18" charset="0"/>
            </a:endParaRPr>
          </a:p>
          <a:p>
            <a:pPr marL="0" indent="0" algn="just">
              <a:buNone/>
            </a:pPr>
            <a:r>
              <a:rPr lang="en-US" sz="2800" dirty="0">
                <a:latin typeface="Palatino Linotype" panose="02040502050505030304" pitchFamily="18" charset="0"/>
                <a:cs typeface="Times New Roman" panose="02020603050405020304" pitchFamily="18" charset="0"/>
              </a:rPr>
              <a:t/>
            </a:r>
            <a:br>
              <a:rPr lang="en-US" sz="2800" dirty="0">
                <a:latin typeface="Palatino Linotype" panose="02040502050505030304" pitchFamily="18" charset="0"/>
                <a:cs typeface="Times New Roman" panose="02020603050405020304" pitchFamily="18" charset="0"/>
              </a:rPr>
            </a:br>
            <a:r>
              <a:rPr lang="bg-BG" sz="2800" dirty="0">
                <a:latin typeface="Palatino Linotype" panose="02040502050505030304" pitchFamily="18" charset="0"/>
                <a:cs typeface="Times New Roman" panose="02020603050405020304" pitchFamily="18" charset="0"/>
              </a:rPr>
              <a:t>Само базовите преглед, проведен в лечебното заведение от лекар, изследване на кръвна картина, други кръвни изследвания, изследване на урина, рентгенография, ехографска диагностика на коремни и ретроперитонеални органи цените са над заплащаните към момента, а ако се наложи на спешен пациент да бъде направена компютърна аксиална томография цената реално е още по-висока. </a:t>
            </a:r>
            <a:endParaRPr lang="bg-BG" dirty="0">
              <a:latin typeface="Palatino Linotype" panose="02040502050505030304" pitchFamily="18" charset="0"/>
            </a:endParaRPr>
          </a:p>
        </p:txBody>
      </p:sp>
    </p:spTree>
    <p:extLst>
      <p:ext uri="{BB962C8B-B14F-4D97-AF65-F5344CB8AC3E}">
        <p14:creationId xmlns:p14="http://schemas.microsoft.com/office/powerpoint/2010/main" val="4099006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D66CDD85-A28A-496F-84C5-EB05090A8D6B}"/>
              </a:ext>
            </a:extLst>
          </p:cNvPr>
          <p:cNvSpPr>
            <a:spLocks noGrp="1"/>
          </p:cNvSpPr>
          <p:nvPr>
            <p:ph idx="1"/>
          </p:nvPr>
        </p:nvSpPr>
        <p:spPr>
          <a:xfrm>
            <a:off x="448966" y="1350110"/>
            <a:ext cx="8246070" cy="3512213"/>
          </a:xfrm>
        </p:spPr>
        <p:txBody>
          <a:bodyPr>
            <a:normAutofit fontScale="55000" lnSpcReduction="20000"/>
          </a:bodyPr>
          <a:lstStyle/>
          <a:p>
            <a:pPr marL="0" indent="0" algn="just">
              <a:buNone/>
            </a:pPr>
            <a:r>
              <a:rPr lang="bg-BG" sz="2900" dirty="0">
                <a:latin typeface="Palatino Linotype" panose="02040502050505030304" pitchFamily="18" charset="0"/>
                <a:ea typeface="Times New Roman" panose="02020603050405020304" pitchFamily="18" charset="0"/>
              </a:rPr>
              <a:t>Съгласно стандарта по „спешна медицина” спешното отделение организационно е свързано с</a:t>
            </a:r>
            <a:r>
              <a:rPr lang="bg-BG" sz="2900" dirty="0">
                <a:highlight>
                  <a:srgbClr val="FFFFFF"/>
                </a:highlight>
                <a:latin typeface="Palatino Linotype" panose="02040502050505030304" pitchFamily="18" charset="0"/>
                <a:ea typeface="Times New Roman" panose="02020603050405020304" pitchFamily="18" charset="0"/>
              </a:rPr>
              <a:t> Спешният болничен комплекс (СБК</a:t>
            </a:r>
            <a:r>
              <a:rPr lang="bg-BG" sz="2900" dirty="0">
                <a:latin typeface="Palatino Linotype" panose="02040502050505030304" pitchFamily="18" charset="0"/>
                <a:ea typeface="Times New Roman" panose="02020603050405020304" pitchFamily="18" charset="0"/>
              </a:rPr>
              <a:t>), който е </a:t>
            </a:r>
            <a:r>
              <a:rPr lang="bg-BG" sz="2900" dirty="0">
                <a:highlight>
                  <a:srgbClr val="FFFFFF"/>
                </a:highlight>
                <a:latin typeface="Palatino Linotype" panose="02040502050505030304" pitchFamily="18" charset="0"/>
                <a:ea typeface="Times New Roman" panose="02020603050405020304" pitchFamily="18" charset="0"/>
              </a:rPr>
              <a:t>съвкупност от функционално взаимодействащи си болнични структури в лечебните заведения за болнична помощ, осъществяващи и имащи отношение към дейността на спешното отделение по приема, диагностиката и лечението на спешни пациенти. В по-вече лечебни заведения за болнична помощ такъв не е структуриран и това значително затруднява лечението на спешните пациенти. Той се организира въз основа на медико-диагностични структурни звена на денонощен непрекъснат режим на работа; консултативен екип от специалисти по специалности на денонощно разположение; структурни звена за осъществяване на спешни медицински оперативни или терапевтични дейности по съответната медицинска специалност, поддържане оперативни, анестезиологични и терапевтични екипи за нуждите на лечението на спешен пациент, както и предварително дефинирани по брой и разпределение по структурни звена леглова база в стационара на лечебното заведение за болнична помощ за настаняване и лечение на спешни пациенти, включително и реанимационни легла.</a:t>
            </a:r>
            <a:endParaRPr lang="en-US" sz="2900" dirty="0">
              <a:effectLst/>
              <a:latin typeface="Palatino Linotype" panose="02040502050505030304" pitchFamily="18" charset="0"/>
              <a:ea typeface="Times New Roman" panose="02020603050405020304" pitchFamily="18" charset="0"/>
            </a:endParaRPr>
          </a:p>
          <a:p>
            <a:pPr marL="0" indent="0">
              <a:buNone/>
            </a:pPr>
            <a:endParaRPr lang="bg-BG" dirty="0"/>
          </a:p>
        </p:txBody>
      </p:sp>
    </p:spTree>
    <p:extLst>
      <p:ext uri="{BB962C8B-B14F-4D97-AF65-F5344CB8AC3E}">
        <p14:creationId xmlns:p14="http://schemas.microsoft.com/office/powerpoint/2010/main" val="2971896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E2BDA30D-432E-46C2-926C-18386C6A0C96}"/>
              </a:ext>
            </a:extLst>
          </p:cNvPr>
          <p:cNvSpPr>
            <a:spLocks noGrp="1"/>
          </p:cNvSpPr>
          <p:nvPr>
            <p:ph idx="1"/>
          </p:nvPr>
        </p:nvSpPr>
        <p:spPr>
          <a:xfrm>
            <a:off x="448966" y="1350110"/>
            <a:ext cx="8246070" cy="3512213"/>
          </a:xfrm>
        </p:spPr>
        <p:txBody>
          <a:bodyPr>
            <a:normAutofit fontScale="70000" lnSpcReduction="20000"/>
          </a:bodyPr>
          <a:lstStyle/>
          <a:p>
            <a:pPr marL="0" indent="0" algn="just">
              <a:buNone/>
            </a:pPr>
            <a:r>
              <a:rPr lang="bg-BG" sz="2800" dirty="0">
                <a:highlight>
                  <a:srgbClr val="FFFFFF"/>
                </a:highlight>
                <a:latin typeface="Palatino Linotype" panose="02040502050505030304" pitchFamily="18" charset="0"/>
                <a:ea typeface="Times New Roman" panose="02020603050405020304" pitchFamily="18" charset="0"/>
              </a:rPr>
              <a:t>Лечебните заведения за болнична помощ в момента с разкрито СО трябва да осигуряват безпроблемно и непрекъснато функциониране на структурите от СБК съобразно всичките изисквания на стандарта за поддръжка на подходяща информационно-комуникационна среда, архитектурно-инфраструктурна среда, снабдяване с лекарствени продукти, медицински изделия, консумативи и материали, инструментални и лабораторни изследвания, осъществяване на непрекъсната и навременна консултативна помощ и непрекъсната готовност и условия за прием в лечебното заведение на спешни пациенти при налични индикации. Това води до разходи на лечебното заведение и поддръжка на екипи в готовност без да получават реално заплащане, а те осигуряват безпрепятствената работа на спешното отделение.</a:t>
            </a:r>
            <a:endParaRPr lang="en-US" sz="2800" dirty="0">
              <a:effectLst/>
              <a:latin typeface="Palatino Linotype" panose="02040502050505030304" pitchFamily="18" charset="0"/>
              <a:ea typeface="Times New Roman" panose="02020603050405020304" pitchFamily="18" charset="0"/>
            </a:endParaRPr>
          </a:p>
          <a:p>
            <a:pPr marL="0" indent="0">
              <a:buNone/>
            </a:pPr>
            <a:endParaRPr lang="bg-BG" dirty="0"/>
          </a:p>
        </p:txBody>
      </p:sp>
    </p:spTree>
    <p:extLst>
      <p:ext uri="{BB962C8B-B14F-4D97-AF65-F5344CB8AC3E}">
        <p14:creationId xmlns:p14="http://schemas.microsoft.com/office/powerpoint/2010/main" val="2585687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6EF5A21B-F6F9-4EE7-A71E-B04EFB5CC54D}"/>
              </a:ext>
            </a:extLst>
          </p:cNvPr>
          <p:cNvSpPr>
            <a:spLocks noGrp="1"/>
          </p:cNvSpPr>
          <p:nvPr>
            <p:ph idx="1"/>
          </p:nvPr>
        </p:nvSpPr>
        <p:spPr>
          <a:xfrm>
            <a:off x="448966" y="1350110"/>
            <a:ext cx="8246070" cy="3512213"/>
          </a:xfrm>
        </p:spPr>
        <p:txBody>
          <a:bodyPr>
            <a:normAutofit fontScale="62500" lnSpcReduction="20000"/>
          </a:bodyPr>
          <a:lstStyle/>
          <a:p>
            <a:pPr marL="0" indent="0">
              <a:buNone/>
            </a:pPr>
            <a:r>
              <a:rPr lang="bg-BG" sz="2800" dirty="0">
                <a:latin typeface="Palatino Linotype" panose="02040502050505030304" pitchFamily="18" charset="0"/>
                <a:ea typeface="Times New Roman" panose="02020603050405020304" pitchFamily="18" charset="0"/>
                <a:cs typeface="Times New Roman" panose="02020603050405020304" pitchFamily="18" charset="0"/>
              </a:rPr>
              <a:t>Болничната спешна медицина е заложена в сегашния стандарт спешна медицина, но един от основните му недостатъци е липсата на отчитане спецификата на отделния регион, както като демография, така и като налична болнична структура. „Спешен Болничен  Комплекс“ (СБК) е създаден като болнична система за мениджмънт на спешния пациент. Това  създава възможност за ясно определяне на:</a:t>
            </a:r>
          </a:p>
          <a:p>
            <a:pPr marL="0" indent="0">
              <a:buNone/>
            </a:pPr>
            <a:endParaRPr lang="en-US" sz="2800" dirty="0">
              <a:latin typeface="Palatino Linotype" panose="02040502050505030304" pitchFamily="18" charset="0"/>
              <a:ea typeface="Times New Roman" panose="02020603050405020304" pitchFamily="18" charset="0"/>
              <a:cs typeface="Times New Roman" panose="02020603050405020304" pitchFamily="18" charset="0"/>
            </a:endParaRPr>
          </a:p>
          <a:p>
            <a:pPr marL="342900" indent="-342900">
              <a:buFontTx/>
              <a:buChar char="-"/>
            </a:pPr>
            <a:r>
              <a:rPr lang="bg-BG" sz="2800" dirty="0">
                <a:latin typeface="Palatino Linotype" panose="02040502050505030304" pitchFamily="18" charset="0"/>
                <a:ea typeface="Times New Roman" panose="02020603050405020304" pitchFamily="18" charset="0"/>
                <a:cs typeface="Times New Roman" panose="02020603050405020304" pitchFamily="18" charset="0"/>
              </a:rPr>
              <a:t>Структура за извършване на диагностично-лечебния процес при спешни пациенти; </a:t>
            </a:r>
          </a:p>
          <a:p>
            <a:pPr marL="342900" indent="-342900">
              <a:buFontTx/>
              <a:buChar char="-"/>
            </a:pPr>
            <a:r>
              <a:rPr lang="bg-BG" sz="2800" dirty="0">
                <a:latin typeface="Palatino Linotype" panose="02040502050505030304" pitchFamily="18" charset="0"/>
                <a:ea typeface="Times New Roman" panose="02020603050405020304" pitchFamily="18" charset="0"/>
                <a:cs typeface="Times New Roman" panose="02020603050405020304" pitchFamily="18" charset="0"/>
              </a:rPr>
              <a:t>относителна самостоятелност на структурата по отношение на приходно-разходната част; </a:t>
            </a:r>
          </a:p>
          <a:p>
            <a:pPr marL="342900" indent="-342900">
              <a:buFontTx/>
              <a:buChar char="-"/>
            </a:pPr>
            <a:r>
              <a:rPr lang="bg-BG" sz="2800" dirty="0">
                <a:latin typeface="Palatino Linotype" panose="02040502050505030304" pitchFamily="18" charset="0"/>
                <a:ea typeface="Times New Roman" panose="02020603050405020304" pitchFamily="18" charset="0"/>
                <a:cs typeface="Times New Roman" panose="02020603050405020304" pitchFamily="18" charset="0"/>
              </a:rPr>
              <a:t>нивото на компетентност на СБК, отделно от цялото лечебно заведение; </a:t>
            </a:r>
          </a:p>
          <a:p>
            <a:pPr marL="342900" indent="-342900">
              <a:buFontTx/>
              <a:buChar char="-"/>
            </a:pPr>
            <a:r>
              <a:rPr lang="bg-BG" sz="2800" dirty="0">
                <a:latin typeface="Palatino Linotype" panose="02040502050505030304" pitchFamily="18" charset="0"/>
                <a:ea typeface="Times New Roman" panose="02020603050405020304" pitchFamily="18" charset="0"/>
                <a:cs typeface="Times New Roman" panose="02020603050405020304" pitchFamily="18" charset="0"/>
              </a:rPr>
              <a:t>реално разделение на спешния от плановия пациент.</a:t>
            </a:r>
            <a:r>
              <a:rPr lang="bg-BG" sz="2800" dirty="0">
                <a:latin typeface="Palatino Linotype" panose="02040502050505030304" pitchFamily="18" charset="0"/>
                <a:cs typeface="Times New Roman" panose="02020603050405020304" pitchFamily="18" charset="0"/>
              </a:rPr>
              <a:t> </a:t>
            </a:r>
            <a:endParaRPr lang="en-US" sz="2800" dirty="0">
              <a:latin typeface="Palatino Linotype" panose="02040502050505030304" pitchFamily="18" charset="0"/>
              <a:cs typeface="Times New Roman" panose="02020603050405020304" pitchFamily="18" charset="0"/>
            </a:endParaRPr>
          </a:p>
          <a:p>
            <a:pPr marL="0" indent="0">
              <a:buNone/>
            </a:pPr>
            <a:endParaRPr lang="bg-BG" dirty="0"/>
          </a:p>
        </p:txBody>
      </p:sp>
    </p:spTree>
    <p:extLst>
      <p:ext uri="{BB962C8B-B14F-4D97-AF65-F5344CB8AC3E}">
        <p14:creationId xmlns:p14="http://schemas.microsoft.com/office/powerpoint/2010/main" val="3011415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B9DCF14-E438-4330-A4C9-DD66311A19F5}"/>
              </a:ext>
            </a:extLst>
          </p:cNvPr>
          <p:cNvSpPr>
            <a:spLocks noGrp="1"/>
          </p:cNvSpPr>
          <p:nvPr>
            <p:ph idx="1"/>
          </p:nvPr>
        </p:nvSpPr>
        <p:spPr>
          <a:xfrm>
            <a:off x="448966" y="1197406"/>
            <a:ext cx="8246070" cy="3871198"/>
          </a:xfrm>
        </p:spPr>
        <p:txBody>
          <a:bodyPr>
            <a:normAutofit fontScale="55000" lnSpcReduction="20000"/>
          </a:bodyPr>
          <a:lstStyle/>
          <a:p>
            <a:pPr marL="0" indent="0">
              <a:buNone/>
            </a:pPr>
            <a:endParaRPr lang="bg-BG" sz="1700" dirty="0">
              <a:latin typeface="Palatino Linotype" panose="02040502050505030304" pitchFamily="18" charset="0"/>
              <a:ea typeface="Times New Roman" panose="02020603050405020304" pitchFamily="18" charset="0"/>
            </a:endParaRPr>
          </a:p>
          <a:p>
            <a:pPr marL="0" indent="0" algn="just">
              <a:buNone/>
            </a:pPr>
            <a:r>
              <a:rPr lang="bg-BG" sz="3300" dirty="0">
                <a:latin typeface="Palatino Linotype" panose="02040502050505030304" pitchFamily="18" charset="0"/>
                <a:ea typeface="Times New Roman" panose="02020603050405020304" pitchFamily="18" charset="0"/>
              </a:rPr>
              <a:t>Естествен лидер в системата на Спешна медицинска помощ в Република България е „Университетска Многопрофилна Болница за Активно Лечение и Спешна Медицина Н.И. ПИРОГОВ” ЕАД. В момента съществуват множество пречки, основно законови, за осъществяването на мисията на това единствено по-рода си лечебно заведение у нас. Въпреки вменената му функция за непрекъснато и  денонощно обслужване на спешни пациенти и безотказна консултативна помощ в областта на Спешната медицина, „УМБАЛСМ Н.И.ПИРОГОВ” ЕАД не се различава като статут и изпълнява функциите си като лечебно заведение по търговския закон с едноличен собственик на капитала в лицето на МЗ. Изпълняването на мисията на болницата при сегашният й статут е все по затруднено с оглед непрестанния и най-голям прием за страната на спешни пациенти при сегашната планова система на финансиране. Капитацията на преминал амбулаторно пациент (постъпва в спешно приемно отделение без да се настанява в болница) през спешно приемно отделение е крайно недостатъчна. </a:t>
            </a:r>
            <a:endParaRPr lang="en-US" sz="3300" dirty="0">
              <a:latin typeface="Palatino Linotype" panose="02040502050505030304" pitchFamily="18" charset="0"/>
            </a:endParaRPr>
          </a:p>
          <a:p>
            <a:pPr marL="0" indent="0">
              <a:buNone/>
            </a:pPr>
            <a:endParaRPr lang="bg-BG" dirty="0"/>
          </a:p>
        </p:txBody>
      </p:sp>
    </p:spTree>
    <p:extLst>
      <p:ext uri="{BB962C8B-B14F-4D97-AF65-F5344CB8AC3E}">
        <p14:creationId xmlns:p14="http://schemas.microsoft.com/office/powerpoint/2010/main" val="2729114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969A312-78B5-4BCB-AC96-B0D79D438D43}"/>
              </a:ext>
            </a:extLst>
          </p:cNvPr>
          <p:cNvSpPr>
            <a:spLocks noGrp="1"/>
          </p:cNvSpPr>
          <p:nvPr>
            <p:ph idx="1"/>
          </p:nvPr>
        </p:nvSpPr>
        <p:spPr>
          <a:xfrm>
            <a:off x="448966" y="1350110"/>
            <a:ext cx="8246070" cy="3512213"/>
          </a:xfrm>
        </p:spPr>
        <p:txBody>
          <a:bodyPr>
            <a:normAutofit fontScale="92500" lnSpcReduction="10000"/>
          </a:bodyPr>
          <a:lstStyle/>
          <a:p>
            <a:pPr marL="0" indent="0" algn="just">
              <a:buNone/>
            </a:pPr>
            <a:r>
              <a:rPr lang="bg-BG" sz="2800" dirty="0">
                <a:latin typeface="Palatino Linotype" panose="02040502050505030304" pitchFamily="18" charset="0"/>
                <a:ea typeface="Times New Roman" panose="02020603050405020304" pitchFamily="18" charset="0"/>
              </a:rPr>
              <a:t>Национален Център по Спешна медицина на база УМБАЛСМ „Н.И.ПИРОГОВ” би спомогнал за безпроблемно функциониране на един стратегически методичен, консултативен, научно-практически, логистичен и квалификационен субект в системата на спешна медицинска помощ, с възможност за допълнително държавно финансиране при запазване на договорните търговски взаимоотношения с НЗОК. </a:t>
            </a:r>
          </a:p>
          <a:p>
            <a:pPr marL="0" indent="0">
              <a:buNone/>
            </a:pPr>
            <a:endParaRPr lang="bg-BG" dirty="0"/>
          </a:p>
        </p:txBody>
      </p:sp>
    </p:spTree>
    <p:extLst>
      <p:ext uri="{BB962C8B-B14F-4D97-AF65-F5344CB8AC3E}">
        <p14:creationId xmlns:p14="http://schemas.microsoft.com/office/powerpoint/2010/main" val="2097688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4">
            <a:extLst>
              <a:ext uri="{FF2B5EF4-FFF2-40B4-BE49-F238E27FC236}">
                <a16:creationId xmlns:a16="http://schemas.microsoft.com/office/drawing/2014/main" id="{B20FC36D-53E1-4D61-818C-924CDF2CC559}"/>
              </a:ext>
            </a:extLst>
          </p:cNvPr>
          <p:cNvSpPr txBox="1">
            <a:spLocks noGrp="1"/>
          </p:cNvSpPr>
          <p:nvPr>
            <p:ph idx="1"/>
          </p:nvPr>
        </p:nvSpPr>
        <p:spPr>
          <a:xfrm>
            <a:off x="433091" y="1655520"/>
            <a:ext cx="8245475" cy="2677656"/>
          </a:xfrm>
          <a:prstGeom prst="rect">
            <a:avLst/>
          </a:prstGeom>
          <a:noFill/>
        </p:spPr>
        <p:txBody>
          <a:bodyPr wrap="square">
            <a:spAutoFit/>
          </a:bodyPr>
          <a:lstStyle/>
          <a:p>
            <a:pPr marL="0" indent="0" algn="just">
              <a:buNone/>
            </a:pPr>
            <a:r>
              <a:rPr lang="ru-RU" sz="2400" dirty="0" err="1">
                <a:latin typeface="Palatino Linotype" panose="02040502050505030304" pitchFamily="18" charset="0"/>
              </a:rPr>
              <a:t>Промяната</a:t>
            </a:r>
            <a:r>
              <a:rPr lang="ru-RU" sz="2400" dirty="0">
                <a:latin typeface="Palatino Linotype" panose="02040502050505030304" pitchFamily="18" charset="0"/>
              </a:rPr>
              <a:t> в статута на УМБАЛСМ „Н.И.ПИРОГОВ”  би </a:t>
            </a:r>
            <a:r>
              <a:rPr lang="ru-RU" sz="2400" dirty="0" err="1">
                <a:latin typeface="Palatino Linotype" panose="02040502050505030304" pitchFamily="18" charset="0"/>
              </a:rPr>
              <a:t>гарантирало</a:t>
            </a:r>
            <a:r>
              <a:rPr lang="ru-RU" sz="2400" dirty="0">
                <a:latin typeface="Palatino Linotype" panose="02040502050505030304" pitchFamily="18" charset="0"/>
              </a:rPr>
              <a:t> </a:t>
            </a:r>
            <a:r>
              <a:rPr lang="ru-RU" sz="2400" dirty="0" err="1">
                <a:latin typeface="Palatino Linotype" panose="02040502050505030304" pitchFamily="18" charset="0"/>
              </a:rPr>
              <a:t>продължителното</a:t>
            </a:r>
            <a:r>
              <a:rPr lang="ru-RU" sz="2400" dirty="0">
                <a:latin typeface="Palatino Linotype" panose="02040502050505030304" pitchFamily="18" charset="0"/>
              </a:rPr>
              <a:t> </a:t>
            </a:r>
            <a:r>
              <a:rPr lang="ru-RU" sz="2400" dirty="0" err="1">
                <a:latin typeface="Palatino Linotype" panose="02040502050505030304" pitchFamily="18" charset="0"/>
              </a:rPr>
              <a:t>медицинско</a:t>
            </a:r>
            <a:r>
              <a:rPr lang="ru-RU" sz="2400" dirty="0">
                <a:latin typeface="Palatino Linotype" panose="02040502050505030304" pitchFamily="18" charset="0"/>
              </a:rPr>
              <a:t> обучение на </a:t>
            </a:r>
            <a:r>
              <a:rPr lang="ru-RU" sz="2400" dirty="0" err="1">
                <a:latin typeface="Palatino Linotype" panose="02040502050505030304" pitchFamily="18" charset="0"/>
              </a:rPr>
              <a:t>всички</a:t>
            </a:r>
            <a:r>
              <a:rPr lang="ru-RU" sz="2400" dirty="0">
                <a:latin typeface="Palatino Linotype" panose="02040502050505030304" pitchFamily="18" charset="0"/>
              </a:rPr>
              <a:t> кадри в </a:t>
            </a:r>
            <a:r>
              <a:rPr lang="ru-RU" sz="2400" dirty="0" err="1">
                <a:latin typeface="Palatino Linotype" panose="02040502050505030304" pitchFamily="18" charset="0"/>
              </a:rPr>
              <a:t>областта</a:t>
            </a:r>
            <a:r>
              <a:rPr lang="ru-RU" sz="2400" dirty="0">
                <a:latin typeface="Palatino Linotype" panose="02040502050505030304" pitchFamily="18" charset="0"/>
              </a:rPr>
              <a:t> на </a:t>
            </a:r>
            <a:r>
              <a:rPr lang="ru-RU" sz="2400" dirty="0" err="1">
                <a:latin typeface="Palatino Linotype" panose="02040502050505030304" pitchFamily="18" charset="0"/>
              </a:rPr>
              <a:t>спешната</a:t>
            </a:r>
            <a:r>
              <a:rPr lang="ru-RU" sz="2400" dirty="0">
                <a:latin typeface="Palatino Linotype" panose="02040502050505030304" pitchFamily="18" charset="0"/>
              </a:rPr>
              <a:t> медицина с </a:t>
            </a:r>
            <a:r>
              <a:rPr lang="ru-RU" sz="2400" dirty="0" err="1">
                <a:latin typeface="Palatino Linotype" panose="02040502050505030304" pitchFamily="18" charset="0"/>
              </a:rPr>
              <a:t>допълнително</a:t>
            </a:r>
            <a:r>
              <a:rPr lang="ru-RU" sz="2400" dirty="0">
                <a:latin typeface="Palatino Linotype" panose="02040502050505030304" pitchFamily="18" charset="0"/>
              </a:rPr>
              <a:t> </a:t>
            </a:r>
            <a:r>
              <a:rPr lang="ru-RU" sz="2400" dirty="0" err="1">
                <a:latin typeface="Palatino Linotype" panose="02040502050505030304" pitchFamily="18" charset="0"/>
              </a:rPr>
              <a:t>изграждане</a:t>
            </a:r>
            <a:r>
              <a:rPr lang="ru-RU" sz="2400" dirty="0">
                <a:latin typeface="Palatino Linotype" panose="02040502050505030304" pitchFamily="18" charset="0"/>
              </a:rPr>
              <a:t> на </a:t>
            </a:r>
            <a:r>
              <a:rPr lang="ru-RU" sz="2400" dirty="0" err="1">
                <a:latin typeface="Palatino Linotype" panose="02040502050505030304" pitchFamily="18" charset="0"/>
              </a:rPr>
              <a:t>специализиран</a:t>
            </a:r>
            <a:r>
              <a:rPr lang="ru-RU" sz="2400" dirty="0">
                <a:latin typeface="Palatino Linotype" panose="02040502050505030304" pitchFamily="18" charset="0"/>
              </a:rPr>
              <a:t> </a:t>
            </a:r>
            <a:r>
              <a:rPr lang="ru-RU" sz="2400" dirty="0" err="1">
                <a:latin typeface="Palatino Linotype" panose="02040502050505030304" pitchFamily="18" charset="0"/>
              </a:rPr>
              <a:t>Център</a:t>
            </a:r>
            <a:r>
              <a:rPr lang="ru-RU" sz="2400" dirty="0">
                <a:latin typeface="Palatino Linotype" panose="02040502050505030304" pitchFamily="18" charset="0"/>
              </a:rPr>
              <a:t> за обучение, квалификация и сертификация на </a:t>
            </a:r>
            <a:r>
              <a:rPr lang="ru-RU" sz="2400" dirty="0" err="1">
                <a:latin typeface="Palatino Linotype" panose="02040502050505030304" pitchFamily="18" charset="0"/>
              </a:rPr>
              <a:t>работещите</a:t>
            </a:r>
            <a:r>
              <a:rPr lang="ru-RU" sz="2400" dirty="0">
                <a:latin typeface="Palatino Linotype" panose="02040502050505030304" pitchFamily="18" charset="0"/>
              </a:rPr>
              <a:t> в </a:t>
            </a:r>
            <a:r>
              <a:rPr lang="ru-RU" sz="2400" dirty="0" err="1">
                <a:latin typeface="Palatino Linotype" panose="02040502050505030304" pitchFamily="18" charset="0"/>
              </a:rPr>
              <a:t>системата</a:t>
            </a:r>
            <a:r>
              <a:rPr lang="ru-RU" sz="2400" dirty="0">
                <a:latin typeface="Palatino Linotype" panose="02040502050505030304" pitchFamily="18" charset="0"/>
              </a:rPr>
              <a:t> на спешна </a:t>
            </a:r>
            <a:r>
              <a:rPr lang="ru-RU" sz="2400" dirty="0" err="1">
                <a:latin typeface="Palatino Linotype" panose="02040502050505030304" pitchFamily="18" charset="0"/>
              </a:rPr>
              <a:t>медицинска</a:t>
            </a:r>
            <a:r>
              <a:rPr lang="ru-RU" sz="2400" dirty="0">
                <a:latin typeface="Palatino Linotype" panose="02040502050505030304" pitchFamily="18" charset="0"/>
              </a:rPr>
              <a:t> </a:t>
            </a:r>
            <a:r>
              <a:rPr lang="ru-RU" sz="2400" dirty="0" err="1">
                <a:latin typeface="Palatino Linotype" panose="02040502050505030304" pitchFamily="18" charset="0"/>
              </a:rPr>
              <a:t>помощ</a:t>
            </a:r>
            <a:r>
              <a:rPr lang="ru-RU" sz="2400" dirty="0">
                <a:latin typeface="Palatino Linotype" panose="02040502050505030304" pitchFamily="18" charset="0"/>
              </a:rPr>
              <a:t>.</a:t>
            </a:r>
          </a:p>
        </p:txBody>
      </p:sp>
    </p:spTree>
    <p:extLst>
      <p:ext uri="{BB962C8B-B14F-4D97-AF65-F5344CB8AC3E}">
        <p14:creationId xmlns:p14="http://schemas.microsoft.com/office/powerpoint/2010/main" val="2098792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34D7C27-F9B3-4828-A7E8-4FDD22189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682" y="166979"/>
            <a:ext cx="1322619" cy="5318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E0EF7F0-FF38-4321-81A8-9C7726DF89C2}"/>
              </a:ext>
            </a:extLst>
          </p:cNvPr>
          <p:cNvSpPr txBox="1"/>
          <p:nvPr/>
        </p:nvSpPr>
        <p:spPr>
          <a:xfrm>
            <a:off x="448965" y="2266340"/>
            <a:ext cx="7940659" cy="1569660"/>
          </a:xfrm>
          <a:prstGeom prst="rect">
            <a:avLst/>
          </a:prstGeom>
          <a:noFill/>
        </p:spPr>
        <p:txBody>
          <a:bodyPr wrap="square">
            <a:spAutoFit/>
          </a:bodyPr>
          <a:lstStyle/>
          <a:p>
            <a:pPr algn="ctr"/>
            <a:r>
              <a:rPr lang="bg-BG" sz="4800" b="1" dirty="0">
                <a:solidFill>
                  <a:schemeClr val="tx1"/>
                </a:solidFill>
                <a:latin typeface="Palatino Linotype" panose="02040502050505030304" pitchFamily="18" charset="0"/>
                <a:ea typeface="Times New Roman" panose="02020603050405020304" pitchFamily="18" charset="0"/>
              </a:rPr>
              <a:t>БЛАГОДАРЯ ЗА ВНИМАНИЕТО!</a:t>
            </a:r>
            <a:endParaRPr lang="en-US" sz="4800" b="1" dirty="0">
              <a:solidFill>
                <a:schemeClr val="tx1"/>
              </a:solidFill>
              <a:latin typeface="Palatino Linotype" panose="02040502050505030304" pitchFamily="18" charset="0"/>
              <a:ea typeface="Times New Roman" panose="02020603050405020304" pitchFamily="18" charset="0"/>
            </a:endParaRPr>
          </a:p>
        </p:txBody>
      </p:sp>
    </p:spTree>
    <p:extLst>
      <p:ext uri="{BB962C8B-B14F-4D97-AF65-F5344CB8AC3E}">
        <p14:creationId xmlns:p14="http://schemas.microsoft.com/office/powerpoint/2010/main" val="4089583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1055</Words>
  <Application>Microsoft Office PowerPoint</Application>
  <PresentationFormat>On-screen Show (16:9)</PresentationFormat>
  <Paragraphs>21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Palatino Linotype</vt:lpstr>
      <vt:lpstr>Times New Roman</vt:lpstr>
      <vt:lpstr>Office Theme</vt:lpstr>
      <vt:lpstr>СПЕШНА МЕДИЦИНА  В  РЕПУБЛИКА БЪЛГАРИЯ –  СЪСТОЯНИЕ, ФИНАНСИРАНЕ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2023-05-18T14:14:39Z</dcterms:modified>
</cp:coreProperties>
</file>